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271" r:id="rId2"/>
    <p:sldId id="27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80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42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09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225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20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621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737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72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22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388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2759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829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04472-17F3-490F-9AE5-0363090BF30B}" type="datetimeFigureOut">
              <a:rPr lang="en-US" smtClean="0"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11B9F-C0D2-4FCA-8FA8-7382552DBD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45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702013"/>
          </a:xfrm>
        </p:spPr>
        <p:txBody>
          <a:bodyPr>
            <a:noAutofit/>
          </a:bodyPr>
          <a:lstStyle/>
          <a:p>
            <a:pPr algn="ctr"/>
            <a:r>
              <a:rPr lang="ro-RO" sz="2800" b="1" i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PRINCIPIILE ȘI VALORILE UNEI SOCIETĂȚI INTERCULTURALE</a:t>
            </a:r>
            <a:endParaRPr lang="en-US" sz="2800" b="1" dirty="0">
              <a:ln w="22225">
                <a:solidFill>
                  <a:srgbClr val="FF0000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664895" y="608704"/>
            <a:ext cx="3255552" cy="24956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EDUCAȚIE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INTERCULTURAL</a:t>
            </a:r>
            <a:r>
              <a:rPr lang="ro-RO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0" y="1705500"/>
            <a:ext cx="1128410" cy="348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Înțelegerea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347680" y="1705500"/>
            <a:ext cx="1132872" cy="348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Acceptarea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699822" y="1699301"/>
            <a:ext cx="1206230" cy="348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Valorizarea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0" y="1063056"/>
            <a:ext cx="3671791" cy="334189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Modelarea personalității umane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080067" y="2864214"/>
            <a:ext cx="1011676" cy="40289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Religioase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0" y="2858032"/>
            <a:ext cx="1001949" cy="40289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Culturale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164762" y="2858032"/>
            <a:ext cx="752492" cy="4028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Etnice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251470" y="2853230"/>
            <a:ext cx="826850" cy="406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Rasiale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20447" y="1062261"/>
            <a:ext cx="5271553" cy="34573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Formarea și dezvoltarea competenței sociale interculturale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84451" y="2401251"/>
            <a:ext cx="2059328" cy="2761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Diferențe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eft Brace 14"/>
          <p:cNvSpPr/>
          <p:nvPr/>
        </p:nvSpPr>
        <p:spPr>
          <a:xfrm rot="16200000">
            <a:off x="1762934" y="521242"/>
            <a:ext cx="302363" cy="335645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8284534" y="1724954"/>
            <a:ext cx="2543378" cy="348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Capacitatea de a interacționa 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841683" y="2860567"/>
            <a:ext cx="826850" cy="406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</a:t>
            </a:r>
            <a:r>
              <a:rPr lang="ro-RO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016172" y="2860567"/>
            <a:ext cx="826850" cy="406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Etnie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1365150" y="2860568"/>
            <a:ext cx="826850" cy="406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934463" y="2399776"/>
            <a:ext cx="1243519" cy="2761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Persoane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190661" y="2860568"/>
            <a:ext cx="826850" cy="40653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Religie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4616938" y="1242085"/>
            <a:ext cx="1358362" cy="34898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 2006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474834" y="2048287"/>
            <a:ext cx="1897593" cy="28187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UNESCO a stabilit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4866028" y="2756493"/>
            <a:ext cx="1389282" cy="8018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PRINCIPII DE BAZĂ ale educației interculturale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616487" y="3773331"/>
            <a:ext cx="5575513" cy="8475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Educația interculturală îi oferă fiecărui elev cunoștințele, atitudinile și abilitățile culturale care îi vor permite să dovedească respectm înțelegere și solidaritate față de indivizi, grupuri etnice, sociale, culturale și religioase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2985207" y="3773332"/>
            <a:ext cx="3227903" cy="8475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Educația interculturală îi oferă fiecărui elev cunoștințele, atitudinile și abilitățile culturale necesare pentru participarea activă la viața societății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0" y="3750883"/>
            <a:ext cx="2159540" cy="84750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Educația interculturală respectă identitatea culturală a celui care învață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-9726" y="5107843"/>
            <a:ext cx="1164762" cy="4334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Deschiderea către ceilalți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0" y="5950000"/>
            <a:ext cx="1505869" cy="4861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Respectul activ pentru diferență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592382" y="5960171"/>
            <a:ext cx="995743" cy="4571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Înțelegere mutuală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674638" y="5967814"/>
            <a:ext cx="1063867" cy="4571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Toleranță activă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3825018" y="5971412"/>
            <a:ext cx="1153649" cy="4458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Diversitate culturală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5068720" y="5969244"/>
            <a:ext cx="2075677" cy="4458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Asigurarea egalității oportunităților/șanselor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8914791" y="5960171"/>
            <a:ext cx="1579880" cy="4334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Promovarea incluziunii sociale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10878050" y="5223453"/>
            <a:ext cx="1313950" cy="63496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Promovarea dialogului intercultural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10570550" y="5950070"/>
            <a:ext cx="1225376" cy="44352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Promovarea solidarității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Left Brace 39"/>
          <p:cNvSpPr/>
          <p:nvPr/>
        </p:nvSpPr>
        <p:spPr>
          <a:xfrm rot="5400000">
            <a:off x="9682545" y="1037684"/>
            <a:ext cx="162597" cy="3468499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Left Brace 40"/>
          <p:cNvSpPr/>
          <p:nvPr/>
        </p:nvSpPr>
        <p:spPr>
          <a:xfrm rot="5400000">
            <a:off x="1900260" y="1127845"/>
            <a:ext cx="188937" cy="319522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Left Brace 41"/>
          <p:cNvSpPr/>
          <p:nvPr/>
        </p:nvSpPr>
        <p:spPr>
          <a:xfrm rot="5400000">
            <a:off x="5502867" y="-977872"/>
            <a:ext cx="297805" cy="92996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Arrow Connector 43"/>
          <p:cNvCxnSpPr>
            <a:stCxn id="4" idx="2"/>
            <a:endCxn id="24" idx="0"/>
          </p:cNvCxnSpPr>
          <p:nvPr/>
        </p:nvCxnSpPr>
        <p:spPr>
          <a:xfrm>
            <a:off x="5292671" y="858265"/>
            <a:ext cx="3448" cy="3838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4" idx="2"/>
            <a:endCxn id="8" idx="3"/>
          </p:cNvCxnSpPr>
          <p:nvPr/>
        </p:nvCxnSpPr>
        <p:spPr>
          <a:xfrm flipH="1">
            <a:off x="3671791" y="858265"/>
            <a:ext cx="1620880" cy="37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4" idx="2"/>
            <a:endCxn id="13" idx="1"/>
          </p:cNvCxnSpPr>
          <p:nvPr/>
        </p:nvCxnSpPr>
        <p:spPr>
          <a:xfrm>
            <a:off x="5292671" y="858265"/>
            <a:ext cx="1627776" cy="3768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8" idx="2"/>
            <a:endCxn id="5" idx="0"/>
          </p:cNvCxnSpPr>
          <p:nvPr/>
        </p:nvCxnSpPr>
        <p:spPr>
          <a:xfrm flipH="1">
            <a:off x="564205" y="1397245"/>
            <a:ext cx="1271691" cy="3082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8" idx="2"/>
            <a:endCxn id="6" idx="0"/>
          </p:cNvCxnSpPr>
          <p:nvPr/>
        </p:nvCxnSpPr>
        <p:spPr>
          <a:xfrm>
            <a:off x="1835896" y="1397245"/>
            <a:ext cx="78220" cy="3082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stCxn id="8" idx="2"/>
            <a:endCxn id="7" idx="0"/>
          </p:cNvCxnSpPr>
          <p:nvPr/>
        </p:nvCxnSpPr>
        <p:spPr>
          <a:xfrm>
            <a:off x="1835896" y="1397245"/>
            <a:ext cx="1467041" cy="3020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24" idx="2"/>
          </p:cNvCxnSpPr>
          <p:nvPr/>
        </p:nvCxnSpPr>
        <p:spPr>
          <a:xfrm flipH="1">
            <a:off x="5292671" y="1591071"/>
            <a:ext cx="3448" cy="489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25" idx="2"/>
          </p:cNvCxnSpPr>
          <p:nvPr/>
        </p:nvCxnSpPr>
        <p:spPr>
          <a:xfrm flipH="1">
            <a:off x="5418306" y="2330161"/>
            <a:ext cx="5325" cy="4537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3" idx="2"/>
            <a:endCxn id="18" idx="0"/>
          </p:cNvCxnSpPr>
          <p:nvPr/>
        </p:nvCxnSpPr>
        <p:spPr>
          <a:xfrm flipH="1">
            <a:off x="9556223" y="1407999"/>
            <a:ext cx="1" cy="316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18" idx="2"/>
            <a:endCxn id="22" idx="0"/>
          </p:cNvCxnSpPr>
          <p:nvPr/>
        </p:nvCxnSpPr>
        <p:spPr>
          <a:xfrm>
            <a:off x="9556223" y="2073940"/>
            <a:ext cx="0" cy="325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ounded Rectangle 62"/>
          <p:cNvSpPr/>
          <p:nvPr/>
        </p:nvSpPr>
        <p:spPr>
          <a:xfrm>
            <a:off x="7239654" y="5960171"/>
            <a:ext cx="1579880" cy="4334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Combaterea discriminării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3738505" y="5071872"/>
            <a:ext cx="3161334" cy="5338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concentrează pe valori definitorii pentru viața socială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Left Brace 64"/>
          <p:cNvSpPr/>
          <p:nvPr/>
        </p:nvSpPr>
        <p:spPr>
          <a:xfrm rot="16200000">
            <a:off x="5242103" y="280915"/>
            <a:ext cx="419734" cy="91350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7" name="Straight Arrow Connector 66"/>
          <p:cNvCxnSpPr>
            <a:stCxn id="64" idx="1"/>
            <a:endCxn id="31" idx="3"/>
          </p:cNvCxnSpPr>
          <p:nvPr/>
        </p:nvCxnSpPr>
        <p:spPr>
          <a:xfrm flipH="1" flipV="1">
            <a:off x="1155036" y="5324553"/>
            <a:ext cx="2583469" cy="142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64" idx="1"/>
            <a:endCxn id="32" idx="0"/>
          </p:cNvCxnSpPr>
          <p:nvPr/>
        </p:nvCxnSpPr>
        <p:spPr>
          <a:xfrm flipH="1">
            <a:off x="752935" y="5338802"/>
            <a:ext cx="2985570" cy="611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64" idx="1"/>
          </p:cNvCxnSpPr>
          <p:nvPr/>
        </p:nvCxnSpPr>
        <p:spPr>
          <a:xfrm flipH="1">
            <a:off x="2080067" y="5338802"/>
            <a:ext cx="1658438" cy="564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64" idx="1"/>
            <a:endCxn id="34" idx="0"/>
          </p:cNvCxnSpPr>
          <p:nvPr/>
        </p:nvCxnSpPr>
        <p:spPr>
          <a:xfrm flipH="1">
            <a:off x="3206572" y="5338802"/>
            <a:ext cx="531933" cy="629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64" idx="2"/>
            <a:endCxn id="35" idx="0"/>
          </p:cNvCxnSpPr>
          <p:nvPr/>
        </p:nvCxnSpPr>
        <p:spPr>
          <a:xfrm flipH="1">
            <a:off x="4401843" y="5605732"/>
            <a:ext cx="917329" cy="3656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stCxn id="64" idx="2"/>
            <a:endCxn id="36" idx="0"/>
          </p:cNvCxnSpPr>
          <p:nvPr/>
        </p:nvCxnSpPr>
        <p:spPr>
          <a:xfrm>
            <a:off x="5319172" y="5605732"/>
            <a:ext cx="787387" cy="3635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64" idx="2"/>
            <a:endCxn id="63" idx="0"/>
          </p:cNvCxnSpPr>
          <p:nvPr/>
        </p:nvCxnSpPr>
        <p:spPr>
          <a:xfrm>
            <a:off x="5319172" y="5605732"/>
            <a:ext cx="2710422" cy="3544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stCxn id="64" idx="3"/>
            <a:endCxn id="38" idx="1"/>
          </p:cNvCxnSpPr>
          <p:nvPr/>
        </p:nvCxnSpPr>
        <p:spPr>
          <a:xfrm>
            <a:off x="6899839" y="5338802"/>
            <a:ext cx="3978211" cy="202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>
            <a:stCxn id="64" idx="3"/>
            <a:endCxn id="39" idx="0"/>
          </p:cNvCxnSpPr>
          <p:nvPr/>
        </p:nvCxnSpPr>
        <p:spPr>
          <a:xfrm>
            <a:off x="6899839" y="5338802"/>
            <a:ext cx="4283399" cy="611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stCxn id="64" idx="3"/>
            <a:endCxn id="37" idx="0"/>
          </p:cNvCxnSpPr>
          <p:nvPr/>
        </p:nvCxnSpPr>
        <p:spPr>
          <a:xfrm>
            <a:off x="6899839" y="5338802"/>
            <a:ext cx="2804892" cy="6213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99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7684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Clasa</a:t>
            </a:r>
            <a:r>
              <a:rPr lang="en-US" dirty="0" smtClean="0"/>
              <a:t> </a:t>
            </a:r>
            <a:r>
              <a:rPr lang="en-US" smtClean="0"/>
              <a:t>a VI-a</a:t>
            </a:r>
            <a:br>
              <a:rPr lang="en-US" smtClean="0"/>
            </a:br>
            <a:r>
              <a:rPr lang="en-US" smtClean="0"/>
              <a:t>Instrucțiuni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De </a:t>
            </a:r>
            <a:r>
              <a:rPr lang="en-US" dirty="0" err="1" smtClean="0"/>
              <a:t>citit</a:t>
            </a:r>
            <a:r>
              <a:rPr lang="en-US" dirty="0" smtClean="0"/>
              <a:t> </a:t>
            </a:r>
            <a:r>
              <a:rPr lang="en-US" dirty="0" err="1" smtClean="0"/>
              <a:t>lecția</a:t>
            </a:r>
            <a:r>
              <a:rPr lang="en-US" dirty="0" smtClean="0"/>
              <a:t> din manual: pag.52-58.</a:t>
            </a:r>
            <a:br>
              <a:rPr lang="en-US" dirty="0" smtClean="0"/>
            </a:br>
            <a:r>
              <a:rPr lang="en-US" dirty="0" smtClean="0"/>
              <a:t>De </a:t>
            </a:r>
            <a:r>
              <a:rPr lang="en-US" dirty="0" err="1" smtClean="0"/>
              <a:t>rezolvat</a:t>
            </a:r>
            <a:r>
              <a:rPr lang="en-US" dirty="0" smtClean="0"/>
              <a:t> cu </a:t>
            </a:r>
            <a:r>
              <a:rPr lang="en-US" dirty="0" err="1" smtClean="0"/>
              <a:t>creionul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manual ex. de la pag.51,rubrica "</a:t>
            </a:r>
            <a:r>
              <a:rPr lang="en-US" dirty="0" err="1" smtClean="0"/>
              <a:t>Ce</a:t>
            </a:r>
            <a:r>
              <a:rPr lang="en-US" dirty="0" smtClean="0"/>
              <a:t> </a:t>
            </a:r>
            <a:r>
              <a:rPr lang="en-US" dirty="0" err="1" smtClean="0"/>
              <a:t>știu</a:t>
            </a:r>
            <a:r>
              <a:rPr lang="en-US" dirty="0" smtClean="0"/>
              <a:t>?“</a:t>
            </a:r>
            <a:br>
              <a:rPr lang="en-US" dirty="0" smtClean="0"/>
            </a:br>
            <a:r>
              <a:rPr lang="en-US" dirty="0" smtClean="0"/>
              <a:t>De </a:t>
            </a:r>
            <a:r>
              <a:rPr lang="en-US" dirty="0" err="1" smtClean="0"/>
              <a:t>transcris</a:t>
            </a:r>
            <a:r>
              <a:rPr lang="en-US" dirty="0" smtClean="0"/>
              <a:t> </a:t>
            </a:r>
            <a:r>
              <a:rPr lang="en-US" dirty="0" err="1" smtClean="0"/>
              <a:t>schița</a:t>
            </a:r>
            <a:r>
              <a:rPr lang="en-US" dirty="0" smtClean="0"/>
              <a:t> </a:t>
            </a:r>
            <a:r>
              <a:rPr lang="en-US" dirty="0" err="1" smtClean="0"/>
              <a:t>lecției</a:t>
            </a:r>
            <a:r>
              <a:rPr lang="en-US" dirty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caiet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        SPOR!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252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</TotalTime>
  <Words>147</Words>
  <Application>Microsoft Office PowerPoint</Application>
  <PresentationFormat>Custom</PresentationFormat>
  <Paragraphs>36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PRINCIPIILE ȘI VALORILE UNEI SOCIETĂȚI INTERCULTURALE</vt:lpstr>
      <vt:lpstr> Clasa a VI-a Instrucțiuni: De citit lecția din manual: pag.52-58. De rezolvat cu creionul pe manual ex. de la pag.51,rubrica "Ce știu?“ De transcris schița lecției pe caiet.                           SPOR!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PRINCIPIILE STATULUI DEMOCRATIC</dc:title>
  <dc:creator>Ana Maria Chispal</dc:creator>
  <cp:lastModifiedBy>aling</cp:lastModifiedBy>
  <cp:revision>55</cp:revision>
  <dcterms:created xsi:type="dcterms:W3CDTF">2020-10-14T05:32:32Z</dcterms:created>
  <dcterms:modified xsi:type="dcterms:W3CDTF">2020-11-25T16:01:05Z</dcterms:modified>
</cp:coreProperties>
</file>